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48" y="28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AF229-37CE-4635-9695-5FD8761D6BD1}" type="datetimeFigureOut">
              <a:rPr lang="en-US" smtClean="0"/>
              <a:pPr/>
              <a:t>9/5/2016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AE9651-57E6-4436-AF16-9DA2C72CF48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F229-37CE-4635-9695-5FD8761D6BD1}" type="datetimeFigureOut">
              <a:rPr lang="en-US" smtClean="0"/>
              <a:pPr/>
              <a:t>9/5/2016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E9651-57E6-4436-AF16-9DA2C72CF48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Black" pitchFamily="34" charset="0"/>
              </a:rPr>
              <a:t>Declaration of Independence</a:t>
            </a:r>
            <a:endParaRPr lang="en-US" dirty="0">
              <a:latin typeface="Arial Black" pitchFamily="34" charset="0"/>
            </a:endParaRPr>
          </a:p>
        </p:txBody>
      </p:sp>
      <p:sp>
        <p:nvSpPr>
          <p:cNvPr id="3" name="Subtitle 2"/>
          <p:cNvSpPr>
            <a:spLocks noGrp="1"/>
          </p:cNvSpPr>
          <p:nvPr>
            <p:ph type="subTitle" idx="1"/>
          </p:nvPr>
        </p:nvSpPr>
        <p:spPr/>
        <p:txBody>
          <a:bodyPr/>
          <a:lstStyle/>
          <a:p>
            <a:r>
              <a:rPr lang="en-US" dirty="0" smtClean="0">
                <a:solidFill>
                  <a:schemeClr val="tx1"/>
                </a:solidFill>
                <a:latin typeface="Arial Black" pitchFamily="34" charset="0"/>
              </a:rPr>
              <a:t> The Perfect Argument</a:t>
            </a:r>
            <a:endParaRPr lang="en-US" dirty="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60438"/>
          </a:xfrm>
        </p:spPr>
        <p:txBody>
          <a:bodyPr/>
          <a:lstStyle/>
          <a:p>
            <a:r>
              <a:rPr lang="en-US" dirty="0" smtClean="0">
                <a:latin typeface="Arial Black" pitchFamily="34" charset="0"/>
              </a:rPr>
              <a:t>Background</a:t>
            </a:r>
            <a:endParaRPr lang="en-US" dirty="0">
              <a:latin typeface="Arial Black" pitchFamily="34" charset="0"/>
            </a:endParaRPr>
          </a:p>
        </p:txBody>
      </p:sp>
      <p:sp>
        <p:nvSpPr>
          <p:cNvPr id="3" name="Content Placeholder 2"/>
          <p:cNvSpPr>
            <a:spLocks noGrp="1"/>
          </p:cNvSpPr>
          <p:nvPr>
            <p:ph sz="half" idx="1"/>
          </p:nvPr>
        </p:nvSpPr>
        <p:spPr>
          <a:xfrm>
            <a:off x="0" y="1295400"/>
            <a:ext cx="4419600" cy="5334000"/>
          </a:xfrm>
        </p:spPr>
        <p:txBody>
          <a:bodyPr>
            <a:normAutofit lnSpcReduction="10000"/>
          </a:bodyPr>
          <a:lstStyle/>
          <a:p>
            <a:r>
              <a:rPr lang="en-US" dirty="0" smtClean="0">
                <a:latin typeface="Arial Black" pitchFamily="34" charset="0"/>
              </a:rPr>
              <a:t>Following </a:t>
            </a:r>
            <a:r>
              <a:rPr lang="en-US" i="1" dirty="0" smtClean="0">
                <a:latin typeface="Arial Black" pitchFamily="34" charset="0"/>
              </a:rPr>
              <a:t>Common </a:t>
            </a:r>
            <a:r>
              <a:rPr lang="en-US" i="1" dirty="0" smtClean="0">
                <a:latin typeface="Arial Black" pitchFamily="34" charset="0"/>
              </a:rPr>
              <a:t>Sense, </a:t>
            </a:r>
            <a:r>
              <a:rPr lang="en-US" dirty="0" smtClean="0">
                <a:latin typeface="Arial Black" pitchFamily="34" charset="0"/>
              </a:rPr>
              <a:t>more people </a:t>
            </a:r>
            <a:r>
              <a:rPr lang="en-US" dirty="0" smtClean="0">
                <a:latin typeface="Arial Black" pitchFamily="34" charset="0"/>
              </a:rPr>
              <a:t>believe </a:t>
            </a:r>
            <a:r>
              <a:rPr lang="en-US" dirty="0" smtClean="0">
                <a:latin typeface="Arial Black" pitchFamily="34" charset="0"/>
              </a:rPr>
              <a:t>that </a:t>
            </a:r>
            <a:r>
              <a:rPr lang="en-US" dirty="0" smtClean="0">
                <a:latin typeface="Arial Black" pitchFamily="34" charset="0"/>
              </a:rPr>
              <a:t>the war should </a:t>
            </a:r>
            <a:r>
              <a:rPr lang="en-US" dirty="0" smtClean="0">
                <a:latin typeface="Arial Black" pitchFamily="34" charset="0"/>
              </a:rPr>
              <a:t>be </a:t>
            </a:r>
            <a:r>
              <a:rPr lang="en-US" dirty="0" smtClean="0">
                <a:latin typeface="Arial Black" pitchFamily="34" charset="0"/>
              </a:rPr>
              <a:t>for FULL INDEPENDENCE from England </a:t>
            </a:r>
          </a:p>
          <a:p>
            <a:pPr lvl="1"/>
            <a:r>
              <a:rPr lang="en-US" dirty="0" smtClean="0">
                <a:latin typeface="Arial Black" pitchFamily="34" charset="0"/>
              </a:rPr>
              <a:t>N</a:t>
            </a:r>
            <a:r>
              <a:rPr lang="en-US" dirty="0" smtClean="0">
                <a:latin typeface="Arial Black" pitchFamily="34" charset="0"/>
              </a:rPr>
              <a:t>ot </a:t>
            </a:r>
            <a:r>
              <a:rPr lang="en-US" dirty="0" smtClean="0">
                <a:latin typeface="Arial Black" pitchFamily="34" charset="0"/>
              </a:rPr>
              <a:t>merely trying to fix the relationship</a:t>
            </a:r>
          </a:p>
          <a:p>
            <a:r>
              <a:rPr lang="en-US" dirty="0" smtClean="0">
                <a:latin typeface="Arial Black" pitchFamily="34" charset="0"/>
              </a:rPr>
              <a:t>Congress decides that before the split, they have to explain </a:t>
            </a:r>
            <a:r>
              <a:rPr lang="en-US" b="1" u="sng" dirty="0" smtClean="0">
                <a:latin typeface="Arial Black" pitchFamily="34" charset="0"/>
              </a:rPr>
              <a:t>what they are doing and </a:t>
            </a:r>
            <a:r>
              <a:rPr lang="en-US" b="1" u="sng" dirty="0" smtClean="0">
                <a:latin typeface="Arial Black" pitchFamily="34" charset="0"/>
              </a:rPr>
              <a:t>why</a:t>
            </a:r>
            <a:r>
              <a:rPr lang="en-US" dirty="0" smtClean="0">
                <a:latin typeface="Arial Black" pitchFamily="34" charset="0"/>
              </a:rPr>
              <a:t>. </a:t>
            </a:r>
            <a:endParaRPr lang="en-US" dirty="0">
              <a:latin typeface="Arial Black" pitchFamily="34" charset="0"/>
            </a:endParaRPr>
          </a:p>
        </p:txBody>
      </p:sp>
      <p:pic>
        <p:nvPicPr>
          <p:cNvPr id="5" name="Content Placeholder 4" descr="Continental Congress.gif"/>
          <p:cNvPicPr>
            <a:picLocks noGrp="1" noChangeAspect="1"/>
          </p:cNvPicPr>
          <p:nvPr>
            <p:ph sz="half" idx="2"/>
          </p:nvPr>
        </p:nvPicPr>
        <p:blipFill>
          <a:blip r:embed="rId2" cstate="print"/>
          <a:stretch>
            <a:fillRect/>
          </a:stretch>
        </p:blipFill>
        <p:spPr>
          <a:xfrm>
            <a:off x="4648200" y="1219200"/>
            <a:ext cx="4191000" cy="50292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0438"/>
          </a:xfrm>
        </p:spPr>
        <p:txBody>
          <a:bodyPr/>
          <a:lstStyle/>
          <a:p>
            <a:r>
              <a:rPr lang="en-US" dirty="0" smtClean="0">
                <a:latin typeface="Arial Black" pitchFamily="34" charset="0"/>
              </a:rPr>
              <a:t>Writing Committee</a:t>
            </a:r>
            <a:endParaRPr lang="en-US" dirty="0">
              <a:latin typeface="Arial Black" pitchFamily="34" charset="0"/>
            </a:endParaRPr>
          </a:p>
        </p:txBody>
      </p:sp>
      <p:sp>
        <p:nvSpPr>
          <p:cNvPr id="3" name="Content Placeholder 2"/>
          <p:cNvSpPr>
            <a:spLocks noGrp="1"/>
          </p:cNvSpPr>
          <p:nvPr>
            <p:ph sz="half" idx="1"/>
          </p:nvPr>
        </p:nvSpPr>
        <p:spPr>
          <a:xfrm>
            <a:off x="-32657" y="1066800"/>
            <a:ext cx="4299857" cy="5257800"/>
          </a:xfrm>
        </p:spPr>
        <p:txBody>
          <a:bodyPr>
            <a:normAutofit/>
          </a:bodyPr>
          <a:lstStyle/>
          <a:p>
            <a:r>
              <a:rPr lang="en-US" dirty="0" smtClean="0">
                <a:latin typeface="Arial Black" pitchFamily="34" charset="0"/>
              </a:rPr>
              <a:t>Congress appoints a committee of 5 people to draft the document</a:t>
            </a:r>
          </a:p>
          <a:p>
            <a:pPr lvl="1"/>
            <a:r>
              <a:rPr lang="en-US" dirty="0" smtClean="0">
                <a:latin typeface="Arial Black" pitchFamily="34" charset="0"/>
              </a:rPr>
              <a:t>John Adams</a:t>
            </a:r>
          </a:p>
          <a:p>
            <a:pPr lvl="1"/>
            <a:r>
              <a:rPr lang="en-US" dirty="0" smtClean="0">
                <a:latin typeface="Arial Black" pitchFamily="34" charset="0"/>
              </a:rPr>
              <a:t>Benjamin Franklin</a:t>
            </a:r>
          </a:p>
          <a:p>
            <a:pPr lvl="1"/>
            <a:r>
              <a:rPr lang="en-US" b="1" u="sng" dirty="0" smtClean="0">
                <a:latin typeface="Arial Black" pitchFamily="34" charset="0"/>
              </a:rPr>
              <a:t>Thomas Jefferson</a:t>
            </a:r>
          </a:p>
          <a:p>
            <a:pPr lvl="2"/>
            <a:r>
              <a:rPr lang="en-US" dirty="0" smtClean="0">
                <a:latin typeface="Arial Black" pitchFamily="34" charset="0"/>
              </a:rPr>
              <a:t>Young</a:t>
            </a:r>
          </a:p>
          <a:p>
            <a:pPr lvl="2"/>
            <a:r>
              <a:rPr lang="en-US" dirty="0" smtClean="0">
                <a:latin typeface="Arial Black" pitchFamily="34" charset="0"/>
              </a:rPr>
              <a:t>Lawyer from VA</a:t>
            </a:r>
          </a:p>
          <a:p>
            <a:pPr lvl="2"/>
            <a:r>
              <a:rPr lang="en-US" dirty="0" smtClean="0">
                <a:latin typeface="Arial Black" pitchFamily="34" charset="0"/>
              </a:rPr>
              <a:t>Gifted writer</a:t>
            </a:r>
          </a:p>
          <a:p>
            <a:pPr lvl="2"/>
            <a:r>
              <a:rPr lang="en-US" dirty="0" smtClean="0">
                <a:latin typeface="Arial Black" pitchFamily="34" charset="0"/>
              </a:rPr>
              <a:t>Does 99% of the work of what is a PERFECT argument</a:t>
            </a:r>
            <a:endParaRPr lang="en-US" dirty="0">
              <a:latin typeface="Arial Black" pitchFamily="34" charset="0"/>
            </a:endParaRPr>
          </a:p>
        </p:txBody>
      </p:sp>
      <p:pic>
        <p:nvPicPr>
          <p:cNvPr id="5" name="Content Placeholder 4" descr="ThomasJeffersonRoughDraftsJuly4thONE.jpg"/>
          <p:cNvPicPr>
            <a:picLocks noGrp="1" noChangeAspect="1"/>
          </p:cNvPicPr>
          <p:nvPr>
            <p:ph sz="half" idx="2"/>
          </p:nvPr>
        </p:nvPicPr>
        <p:blipFill rotWithShape="1">
          <a:blip r:embed="rId2" cstate="print"/>
          <a:srcRect l="2982" t="2508" r="3606" b="2807"/>
          <a:stretch/>
        </p:blipFill>
        <p:spPr>
          <a:xfrm>
            <a:off x="4267200" y="838200"/>
            <a:ext cx="4572000" cy="550718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The Perfect Document</a:t>
            </a:r>
            <a:endParaRPr lang="en-US" dirty="0">
              <a:latin typeface="Arial Black" pitchFamily="34" charset="0"/>
            </a:endParaRPr>
          </a:p>
        </p:txBody>
      </p:sp>
      <p:pic>
        <p:nvPicPr>
          <p:cNvPr id="5" name="Content Placeholder 4" descr="thomas-jefferson-reading-his-rough-draft-of-the-declaration-of-independence-to-ben-franklin-c-1776.jpg"/>
          <p:cNvPicPr>
            <a:picLocks noGrp="1" noChangeAspect="1"/>
          </p:cNvPicPr>
          <p:nvPr>
            <p:ph sz="half" idx="1"/>
          </p:nvPr>
        </p:nvPicPr>
        <p:blipFill rotWithShape="1">
          <a:blip r:embed="rId2" cstate="print"/>
          <a:srcRect l="5680" t="4000" r="7286" b="6172"/>
          <a:stretch/>
        </p:blipFill>
        <p:spPr>
          <a:xfrm>
            <a:off x="304800" y="1143000"/>
            <a:ext cx="4038600" cy="5549545"/>
          </a:xfrm>
        </p:spPr>
      </p:pic>
      <p:sp>
        <p:nvSpPr>
          <p:cNvPr id="4" name="Content Placeholder 3"/>
          <p:cNvSpPr>
            <a:spLocks noGrp="1"/>
          </p:cNvSpPr>
          <p:nvPr>
            <p:ph sz="half" idx="2"/>
          </p:nvPr>
        </p:nvSpPr>
        <p:spPr>
          <a:xfrm>
            <a:off x="4495800" y="1295400"/>
            <a:ext cx="4267200" cy="5410200"/>
          </a:xfrm>
        </p:spPr>
        <p:txBody>
          <a:bodyPr>
            <a:normAutofit/>
          </a:bodyPr>
          <a:lstStyle/>
          <a:p>
            <a:r>
              <a:rPr lang="en-US" dirty="0" smtClean="0">
                <a:latin typeface="Arial Black" pitchFamily="34" charset="0"/>
              </a:rPr>
              <a:t>Jefferson laid out the </a:t>
            </a:r>
            <a:r>
              <a:rPr lang="en-US" b="1" u="sng" dirty="0" smtClean="0">
                <a:latin typeface="Arial Black" pitchFamily="34" charset="0"/>
              </a:rPr>
              <a:t>Declaration of Independence</a:t>
            </a:r>
            <a:r>
              <a:rPr lang="en-US" b="1" dirty="0" smtClean="0">
                <a:latin typeface="Arial Black" pitchFamily="34" charset="0"/>
              </a:rPr>
              <a:t> </a:t>
            </a:r>
            <a:r>
              <a:rPr lang="en-US" dirty="0" smtClean="0">
                <a:latin typeface="Arial Black" pitchFamily="34" charset="0"/>
              </a:rPr>
              <a:t>to be</a:t>
            </a:r>
          </a:p>
          <a:p>
            <a:pPr lvl="1"/>
            <a:r>
              <a:rPr lang="en-US" dirty="0" smtClean="0">
                <a:latin typeface="Arial Black" pitchFamily="34" charset="0"/>
              </a:rPr>
              <a:t>Explanation of beliefs</a:t>
            </a:r>
          </a:p>
          <a:p>
            <a:pPr lvl="1"/>
            <a:r>
              <a:rPr lang="en-US" dirty="0" smtClean="0">
                <a:latin typeface="Arial Black" pitchFamily="34" charset="0"/>
              </a:rPr>
              <a:t>List of wrongs done to the colonials</a:t>
            </a:r>
          </a:p>
          <a:p>
            <a:pPr lvl="1"/>
            <a:r>
              <a:rPr lang="en-US" dirty="0" smtClean="0">
                <a:latin typeface="Arial Black" pitchFamily="34" charset="0"/>
              </a:rPr>
              <a:t>What they’re going to do about it</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Declaration of Independence</a:t>
            </a:r>
            <a:endParaRPr lang="en-US" dirty="0">
              <a:latin typeface="Arial Black" pitchFamily="34" charset="0"/>
            </a:endParaRPr>
          </a:p>
        </p:txBody>
      </p:sp>
      <p:sp>
        <p:nvSpPr>
          <p:cNvPr id="3" name="Content Placeholder 2"/>
          <p:cNvSpPr>
            <a:spLocks noGrp="1"/>
          </p:cNvSpPr>
          <p:nvPr>
            <p:ph sz="half" idx="1"/>
          </p:nvPr>
        </p:nvSpPr>
        <p:spPr>
          <a:xfrm>
            <a:off x="152400" y="1371600"/>
            <a:ext cx="4419600" cy="4525963"/>
          </a:xfrm>
        </p:spPr>
        <p:txBody>
          <a:bodyPr>
            <a:noAutofit/>
          </a:bodyPr>
          <a:lstStyle/>
          <a:p>
            <a:pPr algn="ctr">
              <a:buNone/>
            </a:pPr>
            <a:r>
              <a:rPr lang="en-US" sz="2200" i="1" dirty="0" smtClean="0"/>
              <a:t>We hold these truths to be self evident, that all men are created equal, that they are endowed by their Creator with certain unalienable Rights, that among these are Life, Liberty, and the pursuit of Happiness.  That to secure these rights, Governments are instituted among Men, deriving their just powers from the consent of the governed.  That whenever any Form of Government becomes destructive of these ends, it is the Right of the People to alter or abolish it, and to institute new Government…</a:t>
            </a:r>
            <a:endParaRPr lang="en-US" sz="2200" i="1" dirty="0"/>
          </a:p>
        </p:txBody>
      </p:sp>
      <p:sp>
        <p:nvSpPr>
          <p:cNvPr id="6" name="Content Placeholder 5"/>
          <p:cNvSpPr>
            <a:spLocks noGrp="1"/>
          </p:cNvSpPr>
          <p:nvPr>
            <p:ph sz="half" idx="2"/>
          </p:nvPr>
        </p:nvSpPr>
        <p:spPr>
          <a:xfrm>
            <a:off x="4648200" y="1600200"/>
            <a:ext cx="4038600" cy="5105399"/>
          </a:xfrm>
        </p:spPr>
        <p:txBody>
          <a:bodyPr>
            <a:normAutofit/>
          </a:bodyPr>
          <a:lstStyle/>
          <a:p>
            <a:r>
              <a:rPr lang="en-US" dirty="0" smtClean="0"/>
              <a:t>Thesis statement for new country</a:t>
            </a:r>
          </a:p>
          <a:p>
            <a:pPr lvl="1"/>
            <a:r>
              <a:rPr lang="en-US" dirty="0" smtClean="0"/>
              <a:t>Everybody has NATURAL RIGHTS and government’s job is to protect those rights</a:t>
            </a:r>
          </a:p>
          <a:p>
            <a:pPr lvl="1"/>
            <a:r>
              <a:rPr lang="en-US" dirty="0" smtClean="0"/>
              <a:t>When the government doesn’t do that job, people (who created it) have the right to remove that abusive government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sz="half" idx="1"/>
          </p:nvPr>
        </p:nvSpPr>
        <p:spPr>
          <a:xfrm>
            <a:off x="228600" y="1295400"/>
            <a:ext cx="5257800" cy="4800600"/>
          </a:xfrm>
        </p:spPr>
        <p:txBody>
          <a:bodyPr>
            <a:noAutofit/>
          </a:bodyPr>
          <a:lstStyle/>
          <a:p>
            <a:r>
              <a:rPr lang="en-US" sz="1900" i="1" dirty="0" smtClean="0"/>
              <a:t>He has kept amongst us, in times of peace, Standing Armies without the Consent of our legislatures</a:t>
            </a:r>
          </a:p>
          <a:p>
            <a:r>
              <a:rPr lang="en-US" sz="1900" i="1" dirty="0" smtClean="0"/>
              <a:t>For cutting off our Trade with all parts of the world</a:t>
            </a:r>
          </a:p>
          <a:p>
            <a:r>
              <a:rPr lang="en-US" sz="1900" i="1" dirty="0" smtClean="0"/>
              <a:t>For imposing Taxes on us without our Consent</a:t>
            </a:r>
          </a:p>
          <a:p>
            <a:r>
              <a:rPr lang="en-US" sz="1900" i="1" dirty="0" smtClean="0"/>
              <a:t>For depriving us in many cases, of the benefit of trial by jury</a:t>
            </a:r>
          </a:p>
          <a:p>
            <a:r>
              <a:rPr lang="en-US" sz="1900" i="1" dirty="0" smtClean="0"/>
              <a:t>For suspending our own legislatures, and declaring themselves invested with power to legislate for us in all cases whatsoever</a:t>
            </a:r>
          </a:p>
          <a:p>
            <a:r>
              <a:rPr lang="en-US" sz="1900" i="1" dirty="0" smtClean="0"/>
              <a:t>He has plundered our seas, ravaged our Coasts, burnt our towns, and destroyed the lives of our people</a:t>
            </a:r>
          </a:p>
          <a:p>
            <a:r>
              <a:rPr lang="en-US" sz="1900" i="1" dirty="0" smtClean="0"/>
              <a:t>He is at this time transporting large Armies of foreign Mercenaries to complete the works of death, desolation, and tyranny, already begun…</a:t>
            </a:r>
            <a:endParaRPr lang="en-US" sz="1900" i="1" dirty="0"/>
          </a:p>
        </p:txBody>
      </p:sp>
      <p:sp>
        <p:nvSpPr>
          <p:cNvPr id="4" name="Content Placeholder 3"/>
          <p:cNvSpPr>
            <a:spLocks noGrp="1"/>
          </p:cNvSpPr>
          <p:nvPr>
            <p:ph sz="half" idx="2"/>
          </p:nvPr>
        </p:nvSpPr>
        <p:spPr>
          <a:xfrm>
            <a:off x="5638800" y="1600200"/>
            <a:ext cx="3276600" cy="4525963"/>
          </a:xfrm>
        </p:spPr>
        <p:txBody>
          <a:bodyPr>
            <a:noAutofit/>
          </a:bodyPr>
          <a:lstStyle/>
          <a:p>
            <a:r>
              <a:rPr lang="en-US" sz="4000" dirty="0" smtClean="0"/>
              <a:t>Lists </a:t>
            </a:r>
            <a:r>
              <a:rPr lang="en-US" sz="4000" dirty="0" smtClean="0"/>
              <a:t>27 of the wrongs </a:t>
            </a:r>
            <a:r>
              <a:rPr lang="en-US" sz="4000" dirty="0" smtClean="0"/>
              <a:t>done to the colonies by the King and Parliament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sz="half" idx="1"/>
          </p:nvPr>
        </p:nvSpPr>
        <p:spPr>
          <a:xfrm>
            <a:off x="228600" y="1600200"/>
            <a:ext cx="4419600" cy="4525963"/>
          </a:xfrm>
        </p:spPr>
        <p:txBody>
          <a:bodyPr>
            <a:normAutofit fontScale="92500"/>
          </a:bodyPr>
          <a:lstStyle/>
          <a:p>
            <a:r>
              <a:rPr lang="en-US" i="1" dirty="0" smtClean="0"/>
              <a:t>In every stage of these Oppressions We have Petitioned for Redress in the most humble terms: Our repeated Petitions have been answered only by repeated injury.  A Prince, whose character is thus marked by every act which may define a Tyrant, is unfit to be the ruler of a free people</a:t>
            </a:r>
            <a:endParaRPr lang="en-US" i="1" dirty="0"/>
          </a:p>
        </p:txBody>
      </p:sp>
      <p:sp>
        <p:nvSpPr>
          <p:cNvPr id="4" name="Content Placeholder 3"/>
          <p:cNvSpPr>
            <a:spLocks noGrp="1"/>
          </p:cNvSpPr>
          <p:nvPr>
            <p:ph sz="half" idx="2"/>
          </p:nvPr>
        </p:nvSpPr>
        <p:spPr>
          <a:xfrm>
            <a:off x="4648200" y="1600200"/>
            <a:ext cx="4343400" cy="4525963"/>
          </a:xfrm>
        </p:spPr>
        <p:txBody>
          <a:bodyPr>
            <a:noAutofit/>
          </a:bodyPr>
          <a:lstStyle/>
          <a:p>
            <a:r>
              <a:rPr lang="en-US" sz="3600" dirty="0" smtClean="0"/>
              <a:t>We’ve tried to solve these problems peacefully but the King does not listen</a:t>
            </a:r>
          </a:p>
          <a:p>
            <a:r>
              <a:rPr lang="en-US" sz="3600" dirty="0" smtClean="0"/>
              <a:t>He doesn’t deserve to be our ruler</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anim calcmode="lin" valueType="num">
                                      <p:cBhvr>
                                        <p:cTn id="16" dur="2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4">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Independence</a:t>
            </a:r>
            <a:endParaRPr lang="en-US" dirty="0"/>
          </a:p>
        </p:txBody>
      </p:sp>
      <p:sp>
        <p:nvSpPr>
          <p:cNvPr id="3" name="Content Placeholder 2"/>
          <p:cNvSpPr>
            <a:spLocks noGrp="1"/>
          </p:cNvSpPr>
          <p:nvPr>
            <p:ph sz="half" idx="1"/>
          </p:nvPr>
        </p:nvSpPr>
        <p:spPr/>
        <p:txBody>
          <a:bodyPr>
            <a:normAutofit/>
          </a:bodyPr>
          <a:lstStyle/>
          <a:p>
            <a:r>
              <a:rPr lang="en-US" i="1" dirty="0" smtClean="0"/>
              <a:t>We, therefore, the Representatives of the United States of America…solemnly publish and declare, That these United Colonies are, and of Right ought to be Free and Independent States….</a:t>
            </a:r>
            <a:endParaRPr lang="en-US" i="1" dirty="0"/>
          </a:p>
        </p:txBody>
      </p:sp>
      <p:sp>
        <p:nvSpPr>
          <p:cNvPr id="4" name="Content Placeholder 3"/>
          <p:cNvSpPr>
            <a:spLocks noGrp="1"/>
          </p:cNvSpPr>
          <p:nvPr>
            <p:ph sz="half" idx="2"/>
          </p:nvPr>
        </p:nvSpPr>
        <p:spPr>
          <a:xfrm>
            <a:off x="4648200" y="1600200"/>
            <a:ext cx="4267200" cy="4525963"/>
          </a:xfrm>
        </p:spPr>
        <p:txBody>
          <a:bodyPr>
            <a:noAutofit/>
          </a:bodyPr>
          <a:lstStyle/>
          <a:p>
            <a:r>
              <a:rPr lang="en-US" sz="6000" dirty="0" smtClean="0"/>
              <a:t>Because of all of those reasons, we are FREE!</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1200" fill="hold">
                                          <p:stCondLst>
                                            <p:cond delay="0"/>
                                          </p:stCondLst>
                                        </p:cTn>
                                        <p:tgtEl>
                                          <p:spTgt spid="4">
                                            <p:txEl>
                                              <p:pRg st="0" end="0"/>
                                            </p:txEl>
                                          </p:spTgt>
                                        </p:tgtEl>
                                        <p:attrNameLst>
                                          <p:attrName>ppt_x</p:attrName>
                                        </p:attrNameLst>
                                      </p:cBhvr>
                                    </p:anim>
                                    <p:anim from="0" to="-1.0" calcmode="lin" valueType="num">
                                      <p:cBhvr>
                                        <p:cTn id="8" dur="400" decel="50000" autoRev="1" fill="hold">
                                          <p:stCondLst>
                                            <p:cond delay="1200"/>
                                          </p:stCondLst>
                                        </p:cTn>
                                        <p:tgtEl>
                                          <p:spTgt spid="4">
                                            <p:txEl>
                                              <p:pRg st="0" end="0"/>
                                            </p:txEl>
                                          </p:spTgt>
                                        </p:tgtEl>
                                        <p:attrNameLst>
                                          <p:attrName>xshear</p:attrName>
                                        </p:attrNameLst>
                                      </p:cBhvr>
                                    </p:anim>
                                    <p:animScale>
                                      <p:cBhvr>
                                        <p:cTn id="9" dur="400" decel="100000" autoRev="1" fill="hold">
                                          <p:stCondLst>
                                            <p:cond delay="1200"/>
                                          </p:stCondLst>
                                        </p:cTn>
                                        <p:tgtEl>
                                          <p:spTgt spid="4">
                                            <p:txEl>
                                              <p:pRg st="0" end="0"/>
                                            </p:txEl>
                                          </p:spTgt>
                                        </p:tgtEl>
                                      </p:cBhvr>
                                      <p:from x="100000" y="100000"/>
                                      <p:to x="80000" y="100000"/>
                                    </p:animScale>
                                    <p:anim by="(#ppt_h/3+#ppt_w*0.1)" calcmode="lin" valueType="num">
                                      <p:cBhvr additive="sum">
                                        <p:cTn id="10" dur="400" decel="100000" autoRev="1" fill="hold">
                                          <p:stCondLst>
                                            <p:cond delay="1200"/>
                                          </p:stCondLst>
                                        </p:cTn>
                                        <p:tgtEl>
                                          <p:spTgt spid="4">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8038"/>
          </a:xfrm>
        </p:spPr>
        <p:txBody>
          <a:bodyPr/>
          <a:lstStyle/>
          <a:p>
            <a:r>
              <a:rPr lang="en-US" dirty="0" smtClean="0"/>
              <a:t>Independence Day</a:t>
            </a:r>
            <a:endParaRPr lang="en-US" dirty="0"/>
          </a:p>
        </p:txBody>
      </p:sp>
      <p:sp>
        <p:nvSpPr>
          <p:cNvPr id="3" name="Content Placeholder 2"/>
          <p:cNvSpPr>
            <a:spLocks noGrp="1"/>
          </p:cNvSpPr>
          <p:nvPr>
            <p:ph sz="half" idx="1"/>
          </p:nvPr>
        </p:nvSpPr>
        <p:spPr>
          <a:xfrm>
            <a:off x="228600" y="4343400"/>
            <a:ext cx="8686800" cy="2514600"/>
          </a:xfrm>
        </p:spPr>
        <p:txBody>
          <a:bodyPr>
            <a:normAutofit/>
          </a:bodyPr>
          <a:lstStyle/>
          <a:p>
            <a:r>
              <a:rPr lang="en-US" sz="2400" dirty="0" smtClean="0"/>
              <a:t>On </a:t>
            </a:r>
            <a:r>
              <a:rPr lang="en-US" b="1" u="sng" dirty="0" smtClean="0"/>
              <a:t>July 2, 1776</a:t>
            </a:r>
            <a:r>
              <a:rPr lang="en-US" sz="2400" dirty="0" smtClean="0"/>
              <a:t>, the Continental Congress voted to approve Jefferson’s declaration.</a:t>
            </a:r>
          </a:p>
          <a:p>
            <a:pPr lvl="1"/>
            <a:r>
              <a:rPr lang="en-US" dirty="0" smtClean="0"/>
              <a:t>Make the document public two days later</a:t>
            </a:r>
            <a:endParaRPr lang="en-US" dirty="0" smtClean="0"/>
          </a:p>
          <a:p>
            <a:pPr lvl="2"/>
            <a:r>
              <a:rPr lang="en-US" dirty="0" smtClean="0"/>
              <a:t>This is why we celebrate our birthday on the 4</a:t>
            </a:r>
            <a:r>
              <a:rPr lang="en-US" baseline="30000" dirty="0" smtClean="0"/>
              <a:t>th</a:t>
            </a:r>
            <a:r>
              <a:rPr lang="en-US" dirty="0" smtClean="0"/>
              <a:t> of July</a:t>
            </a:r>
          </a:p>
          <a:p>
            <a:r>
              <a:rPr lang="en-US" sz="2400" dirty="0" smtClean="0"/>
              <a:t>We will now be fighting for the independence the Declaration </a:t>
            </a:r>
            <a:r>
              <a:rPr lang="en-US" sz="2400" dirty="0" smtClean="0"/>
              <a:t>claims we </a:t>
            </a:r>
            <a:r>
              <a:rPr lang="en-US" sz="2400" dirty="0" smtClean="0"/>
              <a:t>have</a:t>
            </a:r>
          </a:p>
        </p:txBody>
      </p:sp>
      <p:pic>
        <p:nvPicPr>
          <p:cNvPr id="5" name="Content Placeholder 4" descr="declaration-of-independence-signers.jpg"/>
          <p:cNvPicPr>
            <a:picLocks noGrp="1" noChangeAspect="1"/>
          </p:cNvPicPr>
          <p:nvPr>
            <p:ph sz="half" idx="2"/>
          </p:nvPr>
        </p:nvPicPr>
        <p:blipFill>
          <a:blip r:embed="rId2" cstate="print"/>
          <a:stretch>
            <a:fillRect/>
          </a:stretch>
        </p:blipFill>
        <p:spPr>
          <a:xfrm>
            <a:off x="381000" y="762000"/>
            <a:ext cx="8382000" cy="35052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2707</TotalTime>
  <Words>564</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Declaration of Independence</vt:lpstr>
      <vt:lpstr>Background</vt:lpstr>
      <vt:lpstr>Writing Committee</vt:lpstr>
      <vt:lpstr>The Perfect Document</vt:lpstr>
      <vt:lpstr>Declaration of Independence</vt:lpstr>
      <vt:lpstr>Declaration of Independence</vt:lpstr>
      <vt:lpstr>Declaration of Independence</vt:lpstr>
      <vt:lpstr>Declaration of Independence</vt:lpstr>
      <vt:lpstr>Independence Day</vt:lpstr>
    </vt:vector>
  </TitlesOfParts>
  <Company>FCSC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Declaration of Independence</dc:title>
  <dc:creator>staff</dc:creator>
  <cp:lastModifiedBy>KGodbey</cp:lastModifiedBy>
  <cp:revision>91</cp:revision>
  <dcterms:created xsi:type="dcterms:W3CDTF">2009-11-30T18:43:22Z</dcterms:created>
  <dcterms:modified xsi:type="dcterms:W3CDTF">2016-09-06T01:02:12Z</dcterms:modified>
</cp:coreProperties>
</file>